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516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2AFBFF-8CD7-4794-B193-B9C98D1CB3D7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3F7B083-68B5-40C2-9AB6-FC65B9EBD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2AFBFF-8CD7-4794-B193-B9C98D1CB3D7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F7B083-68B5-40C2-9AB6-FC65B9EBD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2AFBFF-8CD7-4794-B193-B9C98D1CB3D7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F7B083-68B5-40C2-9AB6-FC65B9EBD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2AFBFF-8CD7-4794-B193-B9C98D1CB3D7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F7B083-68B5-40C2-9AB6-FC65B9EBD3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2AFBFF-8CD7-4794-B193-B9C98D1CB3D7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F7B083-68B5-40C2-9AB6-FC65B9EBD3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2AFBFF-8CD7-4794-B193-B9C98D1CB3D7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F7B083-68B5-40C2-9AB6-FC65B9EBD3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2AFBFF-8CD7-4794-B193-B9C98D1CB3D7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F7B083-68B5-40C2-9AB6-FC65B9EBD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2AFBFF-8CD7-4794-B193-B9C98D1CB3D7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F7B083-68B5-40C2-9AB6-FC65B9EBD3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2AFBFF-8CD7-4794-B193-B9C98D1CB3D7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F7B083-68B5-40C2-9AB6-FC65B9EBD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32AFBFF-8CD7-4794-B193-B9C98D1CB3D7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F7B083-68B5-40C2-9AB6-FC65B9EBD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32AFBFF-8CD7-4794-B193-B9C98D1CB3D7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3F7B083-68B5-40C2-9AB6-FC65B9EBD3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32AFBFF-8CD7-4794-B193-B9C98D1CB3D7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3F7B083-68B5-40C2-9AB6-FC65B9EBD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88640"/>
            <a:ext cx="8264204" cy="4190536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63599" y="4365104"/>
            <a:ext cx="7772400" cy="11997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Bahnschrift SemiLight Condensed" pitchFamily="34" charset="0"/>
              </a:rPr>
              <a:t>ОГАПОУ «Белгородский техникум промышленности и сферы услуг»</a:t>
            </a:r>
            <a:endParaRPr lang="ru-RU" dirty="0">
              <a:solidFill>
                <a:srgbClr val="FF0000"/>
              </a:solidFill>
              <a:latin typeface="Bahnschrift SemiLight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521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8278688" cy="1829761"/>
          </a:xfrm>
        </p:spPr>
        <p:txBody>
          <a:bodyPr/>
          <a:lstStyle/>
          <a:p>
            <a:pPr algn="l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041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7772400" cy="7402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Bahnschrift SemiLight Condensed" pitchFamily="34" charset="0"/>
              </a:rPr>
              <a:t>Члены волонтерского отряда «ПАРУС»</a:t>
            </a:r>
            <a:endParaRPr lang="ru-RU" sz="3600" dirty="0">
              <a:solidFill>
                <a:schemeClr val="accent4">
                  <a:lumMod val="75000"/>
                </a:schemeClr>
              </a:solidFill>
              <a:latin typeface="Bahnschrift SemiLight Condensed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908720"/>
            <a:ext cx="7704856" cy="3816424"/>
          </a:xfrm>
        </p:spPr>
        <p:txBody>
          <a:bodyPr>
            <a:normAutofit fontScale="55000" lnSpcReduction="20000"/>
          </a:bodyPr>
          <a:lstStyle/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sz="2900" b="1" dirty="0" err="1" smtClean="0">
                <a:solidFill>
                  <a:schemeClr val="tx1"/>
                </a:solidFill>
              </a:rPr>
              <a:t>Рыльцова</a:t>
            </a:r>
            <a:r>
              <a:rPr lang="ru-RU" sz="2900" b="1" dirty="0" smtClean="0">
                <a:solidFill>
                  <a:schemeClr val="tx1"/>
                </a:solidFill>
              </a:rPr>
              <a:t> </a:t>
            </a:r>
            <a:r>
              <a:rPr lang="ru-RU" sz="2900" b="1" dirty="0" smtClean="0">
                <a:solidFill>
                  <a:schemeClr val="tx1"/>
                </a:solidFill>
              </a:rPr>
              <a:t>Дарья</a:t>
            </a:r>
            <a:r>
              <a:rPr lang="ru-RU" sz="2900" b="1" dirty="0" smtClean="0">
                <a:solidFill>
                  <a:schemeClr val="tx1"/>
                </a:solidFill>
              </a:rPr>
              <a:t>;                               Ануфриева Мария;</a:t>
            </a:r>
            <a:endParaRPr lang="ru-RU" sz="2900" b="1" dirty="0" smtClean="0">
              <a:solidFill>
                <a:schemeClr val="tx1"/>
              </a:solidFill>
            </a:endParaRPr>
          </a:p>
          <a:p>
            <a:pPr algn="l"/>
            <a:r>
              <a:rPr lang="ru-RU" sz="2900" b="1" dirty="0" smtClean="0">
                <a:solidFill>
                  <a:schemeClr val="tx1"/>
                </a:solidFill>
              </a:rPr>
              <a:t>Попов Станислав</a:t>
            </a:r>
            <a:r>
              <a:rPr lang="ru-RU" sz="2900" b="1" dirty="0" smtClean="0">
                <a:solidFill>
                  <a:schemeClr val="tx1"/>
                </a:solidFill>
              </a:rPr>
              <a:t>;                             </a:t>
            </a:r>
            <a:r>
              <a:rPr lang="ru-RU" sz="2900" b="1" dirty="0" err="1" smtClean="0">
                <a:solidFill>
                  <a:schemeClr val="tx1"/>
                </a:solidFill>
              </a:rPr>
              <a:t>Выборнова</a:t>
            </a:r>
            <a:r>
              <a:rPr lang="ru-RU" sz="2900" b="1" dirty="0" smtClean="0">
                <a:solidFill>
                  <a:schemeClr val="tx1"/>
                </a:solidFill>
              </a:rPr>
              <a:t> Регина;</a:t>
            </a:r>
            <a:endParaRPr lang="ru-RU" sz="2900" b="1" dirty="0" smtClean="0">
              <a:solidFill>
                <a:schemeClr val="tx1"/>
              </a:solidFill>
            </a:endParaRPr>
          </a:p>
          <a:p>
            <a:pPr algn="l"/>
            <a:r>
              <a:rPr lang="ru-RU" sz="2900" b="1" dirty="0" smtClean="0">
                <a:solidFill>
                  <a:schemeClr val="tx1"/>
                </a:solidFill>
              </a:rPr>
              <a:t>Базарова Елизавета</a:t>
            </a:r>
            <a:r>
              <a:rPr lang="ru-RU" sz="2900" b="1" dirty="0" smtClean="0">
                <a:solidFill>
                  <a:schemeClr val="tx1"/>
                </a:solidFill>
              </a:rPr>
              <a:t>;                         Колесникова Анастасия;</a:t>
            </a:r>
            <a:endParaRPr lang="ru-RU" sz="2900" b="1" dirty="0" smtClean="0">
              <a:solidFill>
                <a:schemeClr val="tx1"/>
              </a:solidFill>
            </a:endParaRPr>
          </a:p>
          <a:p>
            <a:pPr algn="l"/>
            <a:r>
              <a:rPr lang="ru-RU" sz="2900" b="1" dirty="0" smtClean="0">
                <a:solidFill>
                  <a:schemeClr val="tx1"/>
                </a:solidFill>
              </a:rPr>
              <a:t>Салтанова Кристина</a:t>
            </a:r>
            <a:r>
              <a:rPr lang="ru-RU" sz="2900" b="1" dirty="0" smtClean="0">
                <a:solidFill>
                  <a:schemeClr val="tx1"/>
                </a:solidFill>
              </a:rPr>
              <a:t>;                        </a:t>
            </a:r>
            <a:r>
              <a:rPr lang="ru-RU" sz="2900" b="1" dirty="0" err="1" smtClean="0">
                <a:solidFill>
                  <a:schemeClr val="tx1"/>
                </a:solidFill>
              </a:rPr>
              <a:t>Мамеднепесова</a:t>
            </a:r>
            <a:r>
              <a:rPr lang="ru-RU" sz="2900" b="1" dirty="0" smtClean="0">
                <a:solidFill>
                  <a:schemeClr val="tx1"/>
                </a:solidFill>
              </a:rPr>
              <a:t> Александра;</a:t>
            </a:r>
            <a:endParaRPr lang="ru-RU" sz="2900" b="1" dirty="0" smtClean="0">
              <a:solidFill>
                <a:schemeClr val="tx1"/>
              </a:solidFill>
            </a:endParaRPr>
          </a:p>
          <a:p>
            <a:pPr algn="l"/>
            <a:r>
              <a:rPr lang="ru-RU" sz="2900" b="1" dirty="0" smtClean="0">
                <a:solidFill>
                  <a:schemeClr val="tx1"/>
                </a:solidFill>
              </a:rPr>
              <a:t>Коцюба </a:t>
            </a:r>
            <a:r>
              <a:rPr lang="ru-RU" sz="2900" b="1" dirty="0" err="1" smtClean="0">
                <a:solidFill>
                  <a:schemeClr val="tx1"/>
                </a:solidFill>
              </a:rPr>
              <a:t>Ариана</a:t>
            </a:r>
            <a:r>
              <a:rPr lang="ru-RU" sz="2900" b="1" dirty="0" smtClean="0">
                <a:solidFill>
                  <a:schemeClr val="tx1"/>
                </a:solidFill>
              </a:rPr>
              <a:t>;                                Потапова Анастасия;</a:t>
            </a:r>
            <a:endParaRPr lang="ru-RU" sz="2900" b="1" dirty="0" smtClean="0">
              <a:solidFill>
                <a:schemeClr val="tx1"/>
              </a:solidFill>
            </a:endParaRPr>
          </a:p>
          <a:p>
            <a:pPr algn="l"/>
            <a:r>
              <a:rPr lang="ru-RU" sz="2900" b="1" dirty="0" smtClean="0">
                <a:solidFill>
                  <a:schemeClr val="tx1"/>
                </a:solidFill>
              </a:rPr>
              <a:t>Чёрная </a:t>
            </a:r>
            <a:r>
              <a:rPr lang="ru-RU" sz="2900" b="1" dirty="0" err="1" smtClean="0">
                <a:solidFill>
                  <a:schemeClr val="tx1"/>
                </a:solidFill>
              </a:rPr>
              <a:t>Карина</a:t>
            </a:r>
            <a:r>
              <a:rPr lang="ru-RU" sz="2900" b="1" dirty="0" smtClean="0">
                <a:solidFill>
                  <a:schemeClr val="tx1"/>
                </a:solidFill>
              </a:rPr>
              <a:t>;                                 </a:t>
            </a:r>
            <a:r>
              <a:rPr lang="ru-RU" sz="2900" b="1" dirty="0" err="1" smtClean="0">
                <a:solidFill>
                  <a:schemeClr val="tx1"/>
                </a:solidFill>
              </a:rPr>
              <a:t>Решитько</a:t>
            </a:r>
            <a:r>
              <a:rPr lang="ru-RU" sz="2900" b="1" dirty="0" smtClean="0">
                <a:solidFill>
                  <a:schemeClr val="tx1"/>
                </a:solidFill>
              </a:rPr>
              <a:t> </a:t>
            </a:r>
            <a:r>
              <a:rPr lang="ru-RU" sz="2900" b="1" dirty="0" smtClean="0">
                <a:solidFill>
                  <a:schemeClr val="tx1"/>
                </a:solidFill>
              </a:rPr>
              <a:t>Е</a:t>
            </a:r>
            <a:r>
              <a:rPr lang="ru-RU" sz="2900" b="1" dirty="0" smtClean="0">
                <a:solidFill>
                  <a:schemeClr val="tx1"/>
                </a:solidFill>
              </a:rPr>
              <a:t>лена; </a:t>
            </a:r>
            <a:endParaRPr lang="ru-RU" sz="2900" b="1" dirty="0" smtClean="0">
              <a:solidFill>
                <a:schemeClr val="tx1"/>
              </a:solidFill>
            </a:endParaRPr>
          </a:p>
          <a:p>
            <a:pPr algn="l"/>
            <a:r>
              <a:rPr lang="ru-RU" sz="2900" b="1" dirty="0" smtClean="0">
                <a:solidFill>
                  <a:schemeClr val="tx1"/>
                </a:solidFill>
              </a:rPr>
              <a:t>Маркова Дарья</a:t>
            </a:r>
            <a:r>
              <a:rPr lang="ru-RU" sz="2900" b="1" dirty="0" smtClean="0">
                <a:solidFill>
                  <a:schemeClr val="tx1"/>
                </a:solidFill>
              </a:rPr>
              <a:t>;                                 Рыжова Ольга;</a:t>
            </a:r>
            <a:endParaRPr lang="ru-RU" sz="2900" b="1" dirty="0" smtClean="0">
              <a:solidFill>
                <a:schemeClr val="tx1"/>
              </a:solidFill>
            </a:endParaRPr>
          </a:p>
          <a:p>
            <a:pPr algn="l"/>
            <a:r>
              <a:rPr lang="ru-RU" sz="2900" b="1" dirty="0" smtClean="0">
                <a:solidFill>
                  <a:schemeClr val="tx1"/>
                </a:solidFill>
              </a:rPr>
              <a:t>Давыдова Екатерина</a:t>
            </a:r>
            <a:r>
              <a:rPr lang="ru-RU" sz="2900" b="1" dirty="0" smtClean="0">
                <a:solidFill>
                  <a:schemeClr val="tx1"/>
                </a:solidFill>
              </a:rPr>
              <a:t>;                        Силина Елизавета;</a:t>
            </a:r>
            <a:endParaRPr lang="ru-RU" sz="2900" b="1" dirty="0" smtClean="0">
              <a:solidFill>
                <a:schemeClr val="tx1"/>
              </a:solidFill>
            </a:endParaRPr>
          </a:p>
          <a:p>
            <a:pPr algn="l"/>
            <a:r>
              <a:rPr lang="ru-RU" sz="2900" b="1" dirty="0" err="1" smtClean="0">
                <a:solidFill>
                  <a:schemeClr val="tx1"/>
                </a:solidFill>
              </a:rPr>
              <a:t>Кательникова</a:t>
            </a:r>
            <a:r>
              <a:rPr lang="ru-RU" sz="2900" b="1" dirty="0" smtClean="0">
                <a:solidFill>
                  <a:schemeClr val="tx1"/>
                </a:solidFill>
              </a:rPr>
              <a:t> </a:t>
            </a:r>
            <a:r>
              <a:rPr lang="ru-RU" sz="2900" b="1" dirty="0" smtClean="0">
                <a:solidFill>
                  <a:schemeClr val="tx1"/>
                </a:solidFill>
              </a:rPr>
              <a:t>Кристина</a:t>
            </a:r>
            <a:r>
              <a:rPr lang="ru-RU" sz="2900" b="1" dirty="0" smtClean="0">
                <a:solidFill>
                  <a:schemeClr val="tx1"/>
                </a:solidFill>
              </a:rPr>
              <a:t>;                    </a:t>
            </a:r>
            <a:r>
              <a:rPr lang="ru-RU" sz="2900" b="1" dirty="0" err="1" smtClean="0">
                <a:solidFill>
                  <a:schemeClr val="tx1"/>
                </a:solidFill>
              </a:rPr>
              <a:t>Стасенко</a:t>
            </a:r>
            <a:r>
              <a:rPr lang="ru-RU" sz="2900" b="1" dirty="0" smtClean="0">
                <a:solidFill>
                  <a:schemeClr val="tx1"/>
                </a:solidFill>
              </a:rPr>
              <a:t> </a:t>
            </a:r>
            <a:r>
              <a:rPr lang="ru-RU" sz="2900" b="1" dirty="0" smtClean="0">
                <a:solidFill>
                  <a:schemeClr val="tx1"/>
                </a:solidFill>
              </a:rPr>
              <a:t>Анастасия</a:t>
            </a:r>
            <a:endParaRPr lang="ru-RU" sz="2900" b="1" dirty="0" smtClean="0">
              <a:solidFill>
                <a:schemeClr val="tx1"/>
              </a:solidFill>
            </a:endParaRPr>
          </a:p>
          <a:p>
            <a:pPr algn="l"/>
            <a:r>
              <a:rPr lang="ru-RU" sz="2900" b="1" dirty="0" err="1" smtClean="0">
                <a:solidFill>
                  <a:schemeClr val="tx1"/>
                </a:solidFill>
              </a:rPr>
              <a:t>Ефименко</a:t>
            </a:r>
            <a:r>
              <a:rPr lang="ru-RU" sz="2900" b="1" dirty="0" smtClean="0">
                <a:solidFill>
                  <a:schemeClr val="tx1"/>
                </a:solidFill>
              </a:rPr>
              <a:t> Ольга;                            </a:t>
            </a:r>
          </a:p>
          <a:p>
            <a:pPr algn="l"/>
            <a:endParaRPr lang="ru-RU" sz="2900" b="1" dirty="0" smtClean="0">
              <a:solidFill>
                <a:schemeClr val="tx1"/>
              </a:solidFill>
            </a:endParaRPr>
          </a:p>
          <a:p>
            <a:pPr algn="l"/>
            <a:r>
              <a:rPr lang="ru-RU" sz="2900" b="1" dirty="0" smtClean="0">
                <a:solidFill>
                  <a:schemeClr val="tx1"/>
                </a:solidFill>
              </a:rPr>
              <a:t>Степанова Виктория – капитан </a:t>
            </a:r>
            <a:r>
              <a:rPr lang="ru-RU" sz="2900" b="1" dirty="0" smtClean="0">
                <a:solidFill>
                  <a:schemeClr val="tx1"/>
                </a:solidFill>
              </a:rPr>
              <a:t>отряда</a:t>
            </a:r>
            <a:endParaRPr lang="ru-RU" sz="2900" b="1" dirty="0" smtClean="0">
              <a:solidFill>
                <a:schemeClr val="tx1"/>
              </a:solidFill>
            </a:endParaRPr>
          </a:p>
          <a:p>
            <a:pPr algn="l"/>
            <a:endParaRPr lang="ru-RU" sz="2900" b="1" dirty="0" smtClean="0">
              <a:solidFill>
                <a:schemeClr val="tx1"/>
              </a:solidFill>
            </a:endParaRPr>
          </a:p>
          <a:p>
            <a:pPr algn="l"/>
            <a:r>
              <a:rPr lang="ru-RU" sz="2900" b="1" dirty="0" smtClean="0">
                <a:solidFill>
                  <a:schemeClr val="tx1"/>
                </a:solidFill>
              </a:rPr>
              <a:t>Руководитель отряда – Донец Анастасия Сергеевна</a:t>
            </a:r>
            <a:endParaRPr lang="ru-RU" sz="29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463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8280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b="1" dirty="0" smtClean="0"/>
              <a:t>	Цель волонтерского движения</a:t>
            </a:r>
            <a:r>
              <a:rPr lang="ru-RU" dirty="0" smtClean="0"/>
              <a:t> состоит в развитии и социальной самореализации учащихся путем ознакомления с различными видами социальной активности.</a:t>
            </a:r>
          </a:p>
          <a:p>
            <a:pPr algn="just">
              <a:spcBef>
                <a:spcPts val="0"/>
              </a:spcBef>
            </a:pPr>
            <a:r>
              <a:rPr lang="ru-RU" dirty="0" smtClean="0"/>
              <a:t> 	</a:t>
            </a:r>
            <a:r>
              <a:rPr lang="ru-RU" b="1" dirty="0" smtClean="0"/>
              <a:t>Для достижения указанной цели решаются следующие задачи</a:t>
            </a:r>
            <a:r>
              <a:rPr lang="ru-RU" dirty="0" smtClean="0"/>
              <a:t>:</a:t>
            </a:r>
          </a:p>
          <a:p>
            <a:pPr algn="just">
              <a:spcBef>
                <a:spcPts val="0"/>
              </a:spcBef>
            </a:pPr>
            <a:r>
              <a:rPr lang="ru-RU" dirty="0" smtClean="0"/>
              <a:t>· популяризация идей добровольчества в молодежной среде;</a:t>
            </a:r>
          </a:p>
          <a:p>
            <a:pPr algn="just">
              <a:spcBef>
                <a:spcPts val="0"/>
              </a:spcBef>
            </a:pPr>
            <a:r>
              <a:rPr lang="ru-RU" dirty="0" smtClean="0"/>
              <a:t>· развитие социальной системы, создание оптимальных условий для распространения волонтерского движения и активизации участия учащихся в социально-значимых акциях и проектах;</a:t>
            </a:r>
          </a:p>
          <a:p>
            <a:pPr algn="just">
              <a:spcBef>
                <a:spcPts val="0"/>
              </a:spcBef>
            </a:pPr>
            <a:r>
              <a:rPr lang="ru-RU" dirty="0" smtClean="0"/>
              <a:t>· вовлечение учащихся в проекты, связанные с оказанием социально-психологической и социально-педагогической поддержки детям особой заботы;</a:t>
            </a:r>
          </a:p>
          <a:p>
            <a:pPr algn="just">
              <a:spcBef>
                <a:spcPts val="0"/>
              </a:spcBef>
            </a:pPr>
            <a:r>
              <a:rPr lang="ru-RU" dirty="0" smtClean="0"/>
              <a:t>· участие в подготовке и проведении массовых социально-культурных и спортивных мероприятий;</a:t>
            </a:r>
          </a:p>
          <a:p>
            <a:pPr algn="just">
              <a:spcBef>
                <a:spcPts val="0"/>
              </a:spcBef>
            </a:pPr>
            <a:r>
              <a:rPr lang="ru-RU" dirty="0" smtClean="0"/>
              <a:t>· налаживание сотрудничества с социальными партнерами для совместной социально-значимой деятельности;</a:t>
            </a:r>
          </a:p>
          <a:p>
            <a:pPr algn="just">
              <a:spcBef>
                <a:spcPts val="0"/>
              </a:spcBef>
            </a:pPr>
            <a:r>
              <a:rPr lang="ru-RU" dirty="0" smtClean="0"/>
              <a:t>· воспитание у учащихся активной гражданской позиции, формирование лидерских и нравственно-этических качеств, чувства патриотизма и др.;</a:t>
            </a:r>
          </a:p>
          <a:p>
            <a:pPr algn="just">
              <a:spcBef>
                <a:spcPts val="0"/>
              </a:spcBef>
            </a:pPr>
            <a:r>
              <a:rPr lang="ru-RU" dirty="0" smtClean="0"/>
              <a:t>· поддержка и реализация социальных инициатив студентов.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05626" y="169476"/>
            <a:ext cx="40927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Цель и задачи отряда</a:t>
            </a:r>
            <a:endParaRPr lang="ru-RU" sz="28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241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5693362"/>
              </p:ext>
            </p:extLst>
          </p:nvPr>
        </p:nvGraphicFramePr>
        <p:xfrm>
          <a:off x="1" y="620688"/>
          <a:ext cx="9143998" cy="623731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23349"/>
                <a:gridCol w="5636963"/>
                <a:gridCol w="1441843"/>
                <a:gridCol w="1441843"/>
              </a:tblGrid>
              <a:tr h="3611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№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п/п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68" marR="43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Наименование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68" marR="43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Сроки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реализации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68" marR="43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Ответственные   исполнители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68" marR="43268" marT="0" marB="0"/>
                </a:tc>
              </a:tr>
              <a:tr h="3611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1.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68" marR="432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700" dirty="0">
                          <a:effectLst/>
                        </a:rPr>
                        <a:t>Организационное заседание волонтерского отряда. Распределение поручений.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68" marR="43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сентябрь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68" marR="432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Рук. отряда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актив ВО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68" marR="43268" marT="0" marB="0"/>
                </a:tc>
              </a:tr>
              <a:tr h="3611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2.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68" marR="432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14800" algn="l"/>
                        </a:tabLst>
                      </a:pPr>
                      <a:r>
                        <a:rPr lang="ru-RU" sz="800">
                          <a:effectLst/>
                        </a:rPr>
                        <a:t>Участие в Межрегиональной школе добровольцев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68" marR="43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11-14 сентября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68" marR="432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Рук. отряда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Степанова В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68" marR="43268" marT="0" marB="0"/>
                </a:tc>
              </a:tr>
              <a:tr h="3611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3.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68" marR="432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14800" algn="l"/>
                        </a:tabLst>
                      </a:pPr>
                      <a:r>
                        <a:rPr lang="ru-RU" sz="800">
                          <a:effectLst/>
                        </a:rPr>
                        <a:t>Акция «Белый цветок»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68" marR="43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15 сентября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68" marR="432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Рук. отряда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актив ВО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68" marR="43268" marT="0" marB="0"/>
                </a:tc>
              </a:tr>
              <a:tr h="3611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4.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68" marR="432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14800" algn="l"/>
                        </a:tabLst>
                      </a:pPr>
                      <a:r>
                        <a:rPr lang="ru-RU" sz="800">
                          <a:effectLst/>
                        </a:rPr>
                        <a:t>Конкурс творческих работ «Символ борьбы с ВИЧ/СПИД глазами детей»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68" marR="43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14800" algn="l"/>
                        </a:tabLst>
                      </a:pPr>
                      <a:r>
                        <a:rPr lang="ru-RU" sz="800" dirty="0">
                          <a:effectLst/>
                        </a:rPr>
                        <a:t>19 сентября-19октябрь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68" marR="432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Рук. отряда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актив ВО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68" marR="43268" marT="0" marB="0"/>
                </a:tc>
              </a:tr>
              <a:tr h="3611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5.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68" marR="432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14800" algn="l"/>
                        </a:tabLst>
                      </a:pPr>
                      <a:r>
                        <a:rPr lang="ru-RU" sz="800" dirty="0">
                          <a:effectLst/>
                        </a:rPr>
                        <a:t>Проведение классных часов «Влияние алкоголя на здоровье человека»  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68" marR="43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14800" algn="l"/>
                        </a:tabLst>
                      </a:pPr>
                      <a:r>
                        <a:rPr lang="ru-RU" sz="800">
                          <a:effectLst/>
                        </a:rPr>
                        <a:t>ноябрь-декабрь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68" marR="432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Рук. отряда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актив ВО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68" marR="43268" marT="0" marB="0"/>
                </a:tc>
              </a:tr>
              <a:tr h="3611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6.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68" marR="432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14800" algn="l"/>
                        </a:tabLst>
                      </a:pPr>
                      <a:r>
                        <a:rPr lang="ru-RU" sz="800">
                          <a:effectLst/>
                        </a:rPr>
                        <a:t>Как защититься от простуды и гриппа. Презентация «Если хочешь быть здоров!»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68" marR="43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14800" algn="l"/>
                        </a:tabLst>
                      </a:pPr>
                      <a:r>
                        <a:rPr lang="ru-RU" sz="800">
                          <a:effectLst/>
                        </a:rPr>
                        <a:t>декабрь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68" marR="432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Рук. отряда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Коцюба А.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68" marR="43268" marT="0" marB="0"/>
                </a:tc>
              </a:tr>
              <a:tr h="3611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7.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68" marR="432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14800" algn="l"/>
                        </a:tabLst>
                      </a:pPr>
                      <a:r>
                        <a:rPr lang="ru-RU" sz="800">
                          <a:effectLst/>
                        </a:rPr>
                        <a:t>Акция, посвященная Всемирному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14800" algn="l"/>
                        </a:tabLst>
                      </a:pPr>
                      <a:r>
                        <a:rPr lang="ru-RU" sz="800">
                          <a:effectLst/>
                        </a:rPr>
                        <a:t>дню борьбы со СПИДом.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68" marR="43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14800" algn="l"/>
                        </a:tabLst>
                      </a:pPr>
                      <a:r>
                        <a:rPr lang="ru-RU" sz="800">
                          <a:effectLst/>
                        </a:rPr>
                        <a:t>декабрь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68" marR="432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Рук. отряда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актив ВО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68" marR="43268" marT="0" marB="0"/>
                </a:tc>
              </a:tr>
              <a:tr h="3611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8.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68" marR="432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14800" algn="l"/>
                        </a:tabLst>
                      </a:pPr>
                      <a:r>
                        <a:rPr lang="ru-RU" sz="800">
                          <a:effectLst/>
                        </a:rPr>
                        <a:t>Беседа «Факторы, разрушающие здоровье. Информированность – лучшая защита от СПИДа»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68" marR="43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14800" algn="l"/>
                        </a:tabLst>
                      </a:pPr>
                      <a:r>
                        <a:rPr lang="ru-RU" sz="800">
                          <a:effectLst/>
                        </a:rPr>
                        <a:t>декабрь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68" marR="432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Рук. отряда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актив ВО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68" marR="43268" marT="0" marB="0"/>
                </a:tc>
              </a:tr>
              <a:tr h="3611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9.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68" marR="432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День волонтера 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68" marR="43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 декабря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68" marR="432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Рук. отряда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актив ВО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68" marR="43268" marT="0" marB="0"/>
                </a:tc>
              </a:tr>
              <a:tr h="3611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10.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68" marR="432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14800" algn="l"/>
                        </a:tabLst>
                      </a:pPr>
                      <a:r>
                        <a:rPr lang="ru-RU" sz="800" dirty="0">
                          <a:effectLst/>
                        </a:rPr>
                        <a:t>Интерактивная игра «Умей сказать – Нет!» 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68" marR="43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14800" algn="l"/>
                        </a:tabLst>
                      </a:pPr>
                      <a:r>
                        <a:rPr lang="ru-RU" sz="800">
                          <a:effectLst/>
                        </a:rPr>
                        <a:t>январь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68" marR="432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Рук. отряда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актив ВО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68" marR="43268" marT="0" marB="0"/>
                </a:tc>
              </a:tr>
              <a:tr h="3611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11.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68" marR="432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Акция «Живое дерево»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68" marR="43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февраль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68" marR="432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Рук. отряда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актив ВО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68" marR="43268" marT="0" marB="0"/>
                </a:tc>
              </a:tr>
              <a:tr h="3611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12.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68" marR="432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Месячник по профилактике туберкулеза, приуроченного к Всемирному дню борьбы с туберкулезом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68" marR="43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февраль-март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68" marR="432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Рук. отряда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актив ВО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68" marR="43268" marT="0" marB="0"/>
                </a:tc>
              </a:tr>
              <a:tr h="3611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13.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68" marR="432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Акция «Георгиевская ленточка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68" marR="43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май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68" marR="432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Рук. отряда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актив ВО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68" marR="43268" marT="0" marB="0"/>
                </a:tc>
              </a:tr>
              <a:tr h="3611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14.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68" marR="432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Конкурс рисунков на асфальте «Вместе мы сила»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68" marR="43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май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68" marR="432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Рук. отряда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актив ВО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68" marR="43268" marT="0" marB="0"/>
                </a:tc>
              </a:tr>
              <a:tr h="4586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15.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68" marR="432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Акция: «День защиты детей»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14800" algn="l"/>
                        </a:tabLst>
                      </a:pPr>
                      <a:r>
                        <a:rPr lang="ru-RU" sz="800">
                          <a:effectLst/>
                        </a:rPr>
                        <a:t>«За здоровье и безопасность наших детей»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68" marR="43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июнь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68" marR="432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Рук. отряда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актив ВО 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68" marR="43268" marT="0" marB="0"/>
                </a:tc>
              </a:tr>
              <a:tr h="3611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16.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68" marR="432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14800" algn="l"/>
                        </a:tabLst>
                      </a:pPr>
                      <a:r>
                        <a:rPr lang="ru-RU" sz="800">
                          <a:effectLst/>
                        </a:rPr>
                        <a:t>Теоретические занятия с членами волонтерского отряда.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68" marR="43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 течении года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68" marR="432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Рук. отряда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актив ВО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68" marR="43268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7504" y="190664"/>
            <a:ext cx="856895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148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Календарный план работы волонтерского отряда «Парус» на 2018 - 2019 учебный год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148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470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dirty="0">
                <a:solidFill>
                  <a:schemeClr val="accent5"/>
                </a:solidFill>
                <a:latin typeface="Bahnschrift SemiLight Condensed" pitchFamily="34" charset="0"/>
              </a:rPr>
              <a:t>Капитан отряда Степанова Виктория посетила 2 школы добровольчества, </a:t>
            </a:r>
            <a:r>
              <a:rPr lang="ru-RU" sz="2000" dirty="0" smtClean="0">
                <a:solidFill>
                  <a:schemeClr val="accent5"/>
                </a:solidFill>
                <a:latin typeface="Bahnschrift SemiLight Condensed" pitchFamily="34" charset="0"/>
              </a:rPr>
              <a:t>где научилась создавать значимые проекты в сфере </a:t>
            </a:r>
            <a:r>
              <a:rPr lang="ru-RU" sz="2000" dirty="0" err="1" smtClean="0">
                <a:solidFill>
                  <a:schemeClr val="accent5"/>
                </a:solidFill>
                <a:latin typeface="Bahnschrift SemiLight Condensed" pitchFamily="34" charset="0"/>
              </a:rPr>
              <a:t>волонтерства</a:t>
            </a:r>
            <a:r>
              <a:rPr lang="ru-RU" sz="2000" dirty="0" smtClean="0">
                <a:solidFill>
                  <a:schemeClr val="accent5"/>
                </a:solidFill>
                <a:latin typeface="Bahnschrift SemiLight Condensed" pitchFamily="34" charset="0"/>
              </a:rPr>
              <a:t>, а также прослушала курс лекций ведущих добровольцев Белгородской области.</a:t>
            </a:r>
            <a:endParaRPr lang="ru-RU" sz="2000" dirty="0">
              <a:solidFill>
                <a:schemeClr val="accent5"/>
              </a:solidFill>
              <a:latin typeface="Bahnschrift SemiLight Condensed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Межрегиональная Школа Волонтеров 2018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Школа Актива и Добровольчества 2018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5031" y="1444625"/>
            <a:ext cx="3941763" cy="3941763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204864"/>
            <a:ext cx="4042792" cy="2808312"/>
          </a:xfrm>
        </p:spPr>
      </p:pic>
    </p:spTree>
    <p:extLst>
      <p:ext uri="{BB962C8B-B14F-4D97-AF65-F5344CB8AC3E}">
        <p14:creationId xmlns:p14="http://schemas.microsoft.com/office/powerpoint/2010/main" xmlns="" val="355058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96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Bahnschrift SemiLight Condensed" pitchFamily="34" charset="0"/>
              </a:rPr>
              <a:t>Волонтерский отряд на акции «Белый цветок»</a:t>
            </a:r>
            <a:endParaRPr lang="ru-RU" dirty="0">
              <a:latin typeface="Bahnschrift SemiLight Condensed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200" dirty="0" smtClean="0"/>
              <a:t>Акция «Белый цветок»</a:t>
            </a:r>
            <a:endParaRPr lang="ru-RU" sz="2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pPr algn="ctr"/>
            <a:r>
              <a:rPr lang="ru-RU" dirty="0" smtClean="0"/>
              <a:t>Акция </a:t>
            </a:r>
            <a:r>
              <a:rPr lang="ru-RU" dirty="0"/>
              <a:t>«Белый цветок»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204864"/>
            <a:ext cx="4040188" cy="3030141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2204864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xmlns="" val="323935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effectLst/>
                <a:latin typeface="Bahnschrift SemiLight Condensed" pitchFamily="34" charset="0"/>
              </a:rPr>
              <a:t>Волонтеры на курсе лекций «Кто такой Волонтер?, Профилактика </a:t>
            </a:r>
            <a:r>
              <a:rPr lang="ru-RU" sz="3200" dirty="0">
                <a:effectLst/>
                <a:latin typeface="Bahnschrift SemiLight Condensed" pitchFamily="34" charset="0"/>
              </a:rPr>
              <a:t>ВИЧ/СПИД в молодежной среде </a:t>
            </a:r>
            <a:r>
              <a:rPr lang="ru-RU" sz="3200" dirty="0" smtClean="0">
                <a:effectLst/>
                <a:latin typeface="Bahnschrift SemiLight Condensed" pitchFamily="34" charset="0"/>
              </a:rPr>
              <a:t>»</a:t>
            </a:r>
            <a:endParaRPr lang="ru-RU" sz="3200" dirty="0">
              <a:effectLst/>
              <a:latin typeface="Bahnschrift SemiLight Condensed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085184"/>
            <a:ext cx="4040188" cy="1087016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Заведующий отделом эпидемиологии ОГБУЗ «Белгородский центр по профилактике и борьбе со СПИД и инфекционными заболеваниями» А.А. Акимова рассказала о эпидемиологической ситуации заболеваний ВИЧ/СПИД в мире, России, Белгородской области».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085184"/>
            <a:ext cx="4041775" cy="1087016"/>
          </a:xfrm>
        </p:spPr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Встреча с психологом </a:t>
            </a:r>
            <a:r>
              <a:rPr lang="ru-RU" dirty="0"/>
              <a:t>Сивцевой Е.И</a:t>
            </a:r>
            <a:r>
              <a:rPr lang="ru-RU" dirty="0" smtClean="0"/>
              <a:t>. </a:t>
            </a:r>
            <a:r>
              <a:rPr lang="ru-RU" dirty="0"/>
              <a:t>Елена Ивановна провела беседу со студентами в формате «круглого стола», где студенты отмечали на вопросы, участвовали в дискуссиях, а также принимали </a:t>
            </a:r>
            <a:r>
              <a:rPr lang="ru-RU" dirty="0" smtClean="0"/>
              <a:t>участие </a:t>
            </a:r>
            <a:r>
              <a:rPr lang="ru-RU" dirty="0"/>
              <a:t>в групповых конкурсах.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900436"/>
            <a:ext cx="4040188" cy="3030141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025" y="1899841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xmlns="" val="5730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Bahnschrift SemiLight Condensed" pitchFamily="34" charset="0"/>
              </a:rPr>
              <a:t>Волонтеры и «Красный Крест»</a:t>
            </a:r>
            <a:endParaRPr lang="ru-RU" sz="3600" dirty="0">
              <a:latin typeface="Bahnschrift SemiLight Condensed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5229200"/>
            <a:ext cx="4040188" cy="1159024"/>
          </a:xfrm>
        </p:spPr>
        <p:txBody>
          <a:bodyPr>
            <a:normAutofit fontScale="77500" lnSpcReduction="20000"/>
          </a:bodyPr>
          <a:lstStyle/>
          <a:p>
            <a:endParaRPr lang="ru-RU" sz="1400" dirty="0" smtClean="0"/>
          </a:p>
          <a:p>
            <a:r>
              <a:rPr lang="ru-RU" sz="2200" dirty="0" smtClean="0"/>
              <a:t>Волонтеры на обучающем </a:t>
            </a:r>
            <a:r>
              <a:rPr lang="ru-RU" sz="2200" dirty="0"/>
              <a:t>семинаре в Белгородском региональном отделении Российского Красного Креста. 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16016" y="5229200"/>
            <a:ext cx="4041775" cy="1159024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У</a:t>
            </a:r>
            <a:r>
              <a:rPr lang="ru-RU" dirty="0" smtClean="0"/>
              <a:t>частие </a:t>
            </a:r>
            <a:r>
              <a:rPr lang="ru-RU" dirty="0"/>
              <a:t>в «Кружечном сборе» в сборе целевых пожертвований в ходе месячника «Остановим туберкулез вместе»,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908720"/>
            <a:ext cx="3528392" cy="424847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908720"/>
            <a:ext cx="3600400" cy="4176464"/>
          </a:xfrm>
        </p:spPr>
      </p:pic>
    </p:spTree>
    <p:extLst>
      <p:ext uri="{BB962C8B-B14F-4D97-AF65-F5344CB8AC3E}">
        <p14:creationId xmlns:p14="http://schemas.microsoft.com/office/powerpoint/2010/main" xmlns="" val="155724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292275"/>
            <a:ext cx="3816424" cy="273832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6328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 Condensed" pitchFamily="34" charset="0"/>
              </a:rPr>
              <a:t>Фестиваль – конкурс агитбригад волонтеров «СПИД НЕ ВЫБИРАЕТ – ВЫБИРАЕМ МЫ!»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1268760"/>
            <a:ext cx="3816424" cy="27514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3523" y="4074804"/>
            <a:ext cx="4215211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022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176</TotalTime>
  <Words>563</Words>
  <Application>Microsoft Office PowerPoint</Application>
  <PresentationFormat>Экран (4:3)</PresentationFormat>
  <Paragraphs>134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Б</vt:lpstr>
      <vt:lpstr>Члены волонтерского отряда «ПАРУС»</vt:lpstr>
      <vt:lpstr>Слайд 3</vt:lpstr>
      <vt:lpstr>Слайд 4</vt:lpstr>
      <vt:lpstr>Капитан отряда Степанова Виктория посетила 2 школы добровольчества, где научилась создавать значимые проекты в сфере волонтерства, а также прослушала курс лекций ведущих добровольцев Белгородской области.</vt:lpstr>
      <vt:lpstr>   Волонтерский отряд на акции «Белый цветок»</vt:lpstr>
      <vt:lpstr>Волонтеры на курсе лекций «Кто такой Волонтер?, Профилактика ВИЧ/СПИД в молодежной среде »</vt:lpstr>
      <vt:lpstr>Волонтеры и «Красный Крест»</vt:lpstr>
      <vt:lpstr>Фестиваль – конкурс агитбригад волонтеров «СПИД НЕ ВЫБИРАЕТ – ВЫБИРАЕМ МЫ!» </vt:lpstr>
      <vt:lpstr>СПАСИБО ЗА ВНИМАНИЕ!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</dc:creator>
  <cp:lastModifiedBy>Admin</cp:lastModifiedBy>
  <cp:revision>11</cp:revision>
  <dcterms:created xsi:type="dcterms:W3CDTF">2018-11-05T08:46:54Z</dcterms:created>
  <dcterms:modified xsi:type="dcterms:W3CDTF">2018-11-19T06:10:53Z</dcterms:modified>
</cp:coreProperties>
</file>